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9" r:id="rId130"/>
    <p:sldId id="417" r:id="rId131"/>
    <p:sldId id="421" r:id="rId132"/>
    <p:sldId id="418" r:id="rId133"/>
    <p:sldId id="420" r:id="rId134"/>
    <p:sldId id="423" r:id="rId135"/>
    <p:sldId id="422" r:id="rId136"/>
    <p:sldId id="424" r:id="rId137"/>
    <p:sldId id="425" r:id="rId138"/>
    <p:sldId id="426" r:id="rId139"/>
    <p:sldId id="427" r:id="rId140"/>
    <p:sldId id="428" r:id="rId141"/>
    <p:sldId id="430" r:id="rId142"/>
    <p:sldId id="431" r:id="rId143"/>
    <p:sldId id="436" r:id="rId144"/>
    <p:sldId id="432" r:id="rId145"/>
    <p:sldId id="433" r:id="rId146"/>
    <p:sldId id="434" r:id="rId147"/>
    <p:sldId id="435" r:id="rId148"/>
    <p:sldId id="437" r:id="rId149"/>
    <p:sldId id="429" r:id="rId150"/>
    <p:sldId id="438" r:id="rId151"/>
    <p:sldId id="439" r:id="rId152"/>
    <p:sldId id="445" r:id="rId153"/>
    <p:sldId id="440" r:id="rId154"/>
    <p:sldId id="442" r:id="rId155"/>
    <p:sldId id="443" r:id="rId156"/>
    <p:sldId id="444" r:id="rId1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5B9BD5"/>
    <a:srgbClr val="FF0000"/>
    <a:srgbClr val="1F4E79"/>
    <a:srgbClr val="203864"/>
    <a:srgbClr val="0070C0"/>
    <a:srgbClr val="009B01"/>
    <a:srgbClr val="00008C"/>
    <a:srgbClr val="6D6D2B"/>
    <a:srgbClr val="9E9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30/07/2025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30-07-2025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D901-EBFF-3380-220D-78E27C6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18337-69EB-F1D0-DA22-4C72671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F8F122-8422-A4A5-E1CD-3AA718F3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11024"/>
              </p:ext>
            </p:extLst>
          </p:nvPr>
        </p:nvGraphicFramePr>
        <p:xfrm>
          <a:off x="690896" y="3702500"/>
          <a:ext cx="1083576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67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1902739783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0535267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qqˉ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 GeV (ZZ)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(ttˉ)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 (tesla)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106.9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21.10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11.16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03.57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84.04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55.08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28.65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00.32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20.28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43.29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62C8BB-FA1D-EDF2-3895-6B7C926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13" y="2350383"/>
            <a:ext cx="3202740" cy="122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59D62-10CE-5FBB-C2C0-CC2F879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4" y="1039999"/>
            <a:ext cx="3202740" cy="1226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6CF95-035C-8259-12E8-77FA2DDA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35" y="2350382"/>
            <a:ext cx="3202740" cy="1226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FB8B9-2780-272B-9EAB-C9DFD9E8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35" y="1039998"/>
            <a:ext cx="3202740" cy="1226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17FDA-7408-15EE-6646-DE979C12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7" y="2350382"/>
            <a:ext cx="3202740" cy="1226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2A504-51C8-AED0-DEFD-14661E1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1247279"/>
            <a:ext cx="3202740" cy="8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96AF7-FAE2-A60C-1672-DFE67ECF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79" y="294038"/>
            <a:ext cx="7477645" cy="64619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2506-9EDA-4F20-96ED-7B91D86D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0" y="955696"/>
            <a:ext cx="1933297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7782-012A-6CC2-BF0B-9AC1F6BF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6"/>
            <a:ext cx="11658059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4593FF-74F5-A172-ABB9-BD78DC4A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(without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81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CED90-159A-DDD3-59B9-B16A437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7"/>
            <a:ext cx="11710145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FA21-47F6-3A35-4019-979DFC28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E92F7-C627-E289-B09D-5769B150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6946-AFA7-40D1-401E-F5714D88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14" y="1417099"/>
            <a:ext cx="9436172" cy="46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D7FD-F698-0937-5D99-D9516EE7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487DDC-313E-2954-BF3E-795B10A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A267-A1AA-DC0F-7709-6340C3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0" y="3223550"/>
            <a:ext cx="6819882" cy="33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A097D-8173-834F-7666-CF2579BC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0" y="338942"/>
            <a:ext cx="6819882" cy="31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2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74F-AF5B-2C38-CA38-583658D5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44E915-D7BC-3185-205D-C455F903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EDF0B-FAEB-5087-DB8C-62C93D23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Overview of paper-1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Calibrated Pythia with LEP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ISR on event shapes – optimisation of radiative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backgrounds on event shapes – optimisation of hadronic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Running of event shapes with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Alpha estimation (check how to do this)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to paper-2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rates (maybe?)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(could be added; with Delphes in future project for detectors)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26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FD57-8E13-6C8F-4443-63E1EC20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8C938-2111-3FA5-3C75-FAFB6D71D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BBC1F0-C2D1-AE1C-8E40-7B615C25D0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492D-6FD6-748C-055C-D5AF1F03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62A2F-D57C-2123-A43B-B0E1701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overall procedure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B0286-529F-62BD-7794-63894563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239978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will be at hadron-level including nP-QCD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 correction factor to convert to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3A85C9E-2559-BAA8-3FA9-E05F5B49C2C0}"/>
              </a:ext>
            </a:extLst>
          </p:cNvPr>
          <p:cNvSpPr txBox="1">
            <a:spLocks/>
          </p:cNvSpPr>
          <p:nvPr/>
        </p:nvSpPr>
        <p:spPr>
          <a:xfrm>
            <a:off x="6096000" y="1064608"/>
            <a:ext cx="5889524" cy="239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can be at parton-level without hadronisation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need to apply correction factor, already at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45AA-57CB-C006-6086-41F818ED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98" y="3622877"/>
            <a:ext cx="5792150" cy="2849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AD29A0-32D2-116C-858F-23BB3CFBF100}"/>
              </a:ext>
            </a:extLst>
          </p:cNvPr>
          <p:cNvSpPr/>
          <p:nvPr/>
        </p:nvSpPr>
        <p:spPr>
          <a:xfrm>
            <a:off x="2582198" y="3900497"/>
            <a:ext cx="289367" cy="235028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29D8F-4B8E-8169-CC35-9898757778DB}"/>
              </a:ext>
            </a:extLst>
          </p:cNvPr>
          <p:cNvSpPr/>
          <p:nvPr/>
        </p:nvSpPr>
        <p:spPr>
          <a:xfrm>
            <a:off x="2311339" y="3900497"/>
            <a:ext cx="270859" cy="235028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9A1E1-EF16-ECF1-B202-E81C4DCF7438}"/>
              </a:ext>
            </a:extLst>
          </p:cNvPr>
          <p:cNvSpPr/>
          <p:nvPr/>
        </p:nvSpPr>
        <p:spPr>
          <a:xfrm>
            <a:off x="2871565" y="3900497"/>
            <a:ext cx="1116957" cy="235028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BB984-2097-4D57-683B-07AEB8D2E72B}"/>
              </a:ext>
            </a:extLst>
          </p:cNvPr>
          <p:cNvCxnSpPr/>
          <p:nvPr/>
        </p:nvCxnSpPr>
        <p:spPr>
          <a:xfrm flipH="1">
            <a:off x="1471029" y="4317358"/>
            <a:ext cx="8403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2B2A9-B8A2-B153-E8ED-91D9EFFDC851}"/>
              </a:ext>
            </a:extLst>
          </p:cNvPr>
          <p:cNvCxnSpPr>
            <a:cxnSpLocks/>
          </p:cNvCxnSpPr>
          <p:nvPr/>
        </p:nvCxnSpPr>
        <p:spPr>
          <a:xfrm flipH="1">
            <a:off x="1471029" y="4757195"/>
            <a:ext cx="111116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164BE8-6CA8-12AA-3995-E09E6C4D6FE6}"/>
              </a:ext>
            </a:extLst>
          </p:cNvPr>
          <p:cNvCxnSpPr>
            <a:cxnSpLocks/>
          </p:cNvCxnSpPr>
          <p:nvPr/>
        </p:nvCxnSpPr>
        <p:spPr>
          <a:xfrm flipH="1">
            <a:off x="1471029" y="5197033"/>
            <a:ext cx="1400536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37B8441-7159-5995-9C1F-785274DF1227}"/>
              </a:ext>
            </a:extLst>
          </p:cNvPr>
          <p:cNvSpPr txBox="1">
            <a:spLocks/>
          </p:cNvSpPr>
          <p:nvPr/>
        </p:nvSpPr>
        <p:spPr>
          <a:xfrm>
            <a:off x="206476" y="4158874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space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6840349-66B4-4B23-6851-24EE05DDFCF5}"/>
              </a:ext>
            </a:extLst>
          </p:cNvPr>
          <p:cNvSpPr txBox="1">
            <a:spLocks/>
          </p:cNvSpPr>
          <p:nvPr/>
        </p:nvSpPr>
        <p:spPr>
          <a:xfrm>
            <a:off x="206476" y="4598711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3-jet space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D58445B-5D02-5484-1090-FA7CC403C976}"/>
              </a:ext>
            </a:extLst>
          </p:cNvPr>
          <p:cNvSpPr txBox="1">
            <a:spLocks/>
          </p:cNvSpPr>
          <p:nvPr/>
        </p:nvSpPr>
        <p:spPr>
          <a:xfrm>
            <a:off x="206476" y="5034489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&gt; 3-jet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E86DA-5D09-6A98-784A-2588D77BB370}"/>
              </a:ext>
            </a:extLst>
          </p:cNvPr>
          <p:cNvSpPr/>
          <p:nvPr/>
        </p:nvSpPr>
        <p:spPr>
          <a:xfrm>
            <a:off x="5979729" y="3918030"/>
            <a:ext cx="1116957" cy="2314937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11FBBBF5-4FCA-80EE-310C-9FA65B94571E}"/>
              </a:ext>
            </a:extLst>
          </p:cNvPr>
          <p:cNvSpPr txBox="1">
            <a:spLocks/>
          </p:cNvSpPr>
          <p:nvPr/>
        </p:nvSpPr>
        <p:spPr>
          <a:xfrm>
            <a:off x="5416953" y="4090957"/>
            <a:ext cx="2239700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Best fit space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BD581D-35C0-1A09-E60A-261EEE14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83" y="3622877"/>
            <a:ext cx="3209756" cy="30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5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0FDF-1330-8B12-73E8-8D328D02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932B79-8BBB-043E-A5E0-49E3F2C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38686-E391-9541-ACC6-37B5AE70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6622587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 paper discussing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extraction by Dissertori in 2009 based on data from ALEPH paper in 2004.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LL+NNLO theoretical Thrust curves published in 2025.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event shapes are fit to their predictions up to same order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T or (1-T)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Heavy jet mass M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Total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Wide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C-parameter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2-to-3 jet transition –ln(y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NLO theory predicts that 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⟨y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⟩ = (A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+ (B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2 ⋅ 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Same order of perturbation must be used for all 6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6-8132-BEBD-6F32-BDD890FD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44"/>
          <a:stretch/>
        </p:blipFill>
        <p:spPr>
          <a:xfrm>
            <a:off x="7571772" y="4081688"/>
            <a:ext cx="4245980" cy="21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A3C9-5132-4DDE-CCC9-003D8F24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73" y="323747"/>
            <a:ext cx="4245980" cy="17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B2529-CB17-5198-9E8A-895F6F7E0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72" y="2215906"/>
            <a:ext cx="4245980" cy="17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D4468-DCAD-D6CC-99F0-D8192271B08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389225" y="1187236"/>
            <a:ext cx="1182548" cy="62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94542-8EA5-44C2-402D-A8CCC4D8EDF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48851" y="1641055"/>
            <a:ext cx="3022921" cy="3508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AACB4-D816-3D56-A5F5-E5E70DB15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31352" y="2135529"/>
            <a:ext cx="1240420" cy="930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08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3F14-0BE1-368E-422F-97B91E5E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EB90D-7CB1-15C8-AF68-CE8CEA14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A6C3D-E6FB-EB7C-3624-2AC27DAE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5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15ED-1660-2F7F-4B34-DB751395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64B887-6171-806F-3615-4C7B0DD7C0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AB839FA-ABC8-73DC-220F-1B7851A4A696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155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6308-3A3C-C1AD-4BE8-1CC7A38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B0E1ED-09DF-17CD-3398-380AB396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6AB0E-141B-C5E7-30AB-DFFECACC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2" y="2688393"/>
            <a:ext cx="4358521" cy="3470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6C4A5-2432-F71E-D242-F26C175A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2" y="1229469"/>
            <a:ext cx="4112530" cy="1185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E60EE-3A36-D3A9-1940-DECA3D49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1515218"/>
            <a:ext cx="6144567" cy="4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33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0913F-7BDD-BDF1-C2A0-C18503A5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123C3-763F-B421-68C3-8D56179F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47DC5-CBD8-D61C-D093-752ED5ED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2" y="1526043"/>
            <a:ext cx="5410956" cy="4715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51ED7-CBAB-3EDE-3079-78BCBBF3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1526042"/>
            <a:ext cx="583678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545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ED87-A405-0117-64B7-FA3317C10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D67A35-493F-213D-F004-E3F45DF4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6B3BB-8DBE-C9BD-8674-235ADF32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to simulate each FCC-ee mode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graphs for (1-T) and C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(1-T) and C to theoretical prediction for alpha extraction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Modify radiative cuts to 80% 90% 100%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7845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E240-6D82-D2F3-5DF3-6C2757AC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0F323-B580-B8F4-FA1F-D512B01C71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B271BA0-6381-8FDE-3942-3D3D84749A61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790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EB789-A981-2452-4F54-226CBF9B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FDE22-4350-B9DF-A555-FDEA5BB6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B73A1-3AD1-1348-1F69-C0DE2C7E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611" y="1720470"/>
            <a:ext cx="5541804" cy="2806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7988E-D877-B7FA-FDB3-0CADAC77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" y="1530384"/>
            <a:ext cx="3983558" cy="2996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7D8102-FF55-238B-E20B-68D78290EE16}"/>
              </a:ext>
            </a:extLst>
          </p:cNvPr>
          <p:cNvSpPr txBox="1"/>
          <p:nvPr/>
        </p:nvSpPr>
        <p:spPr>
          <a:xfrm>
            <a:off x="206475" y="4527359"/>
            <a:ext cx="3983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https://arxiv.org/abs/hep-ex/0406049</a:t>
            </a:r>
          </a:p>
          <a:p>
            <a:r>
              <a:rPr lang="en-GB" sz="1600" dirty="0"/>
              <a:t>https://www.hepdata.net/record/ins652683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EAE56-BF83-2F58-D265-51836959F260}"/>
              </a:ext>
            </a:extLst>
          </p:cNvPr>
          <p:cNvSpPr txBox="1"/>
          <p:nvPr/>
        </p:nvSpPr>
        <p:spPr>
          <a:xfrm>
            <a:off x="4332611" y="4527358"/>
            <a:ext cx="554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https://www.hepdata.net/record/ins636645</a:t>
            </a:r>
          </a:p>
          <a:p>
            <a:r>
              <a:rPr lang="en-GB" sz="1600" dirty="0"/>
              <a:t>https://link.springer.com/article/10.1140/epjc/s2004-01891-4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738D1-C112-272B-8BAD-558D9C39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399" y="1606424"/>
            <a:ext cx="1661251" cy="30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1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0EBD5-9628-B6F4-1D05-0F471B82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6C6ACF87-79DF-3BFF-1CF7-0FA622EFE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11" y="1248318"/>
            <a:ext cx="10739377" cy="52577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75CBA5-07B1-2D0A-48DB-20E7030B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21BA0-5944-0CAF-30AB-75D86F08B97C}"/>
              </a:ext>
            </a:extLst>
          </p:cNvPr>
          <p:cNvSpPr txBox="1"/>
          <p:nvPr/>
        </p:nvSpPr>
        <p:spPr>
          <a:xfrm>
            <a:off x="1290577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44FF1-C1B9-1297-1BA5-077396050FB0}"/>
              </a:ext>
            </a:extLst>
          </p:cNvPr>
          <p:cNvSpPr txBox="1"/>
          <p:nvPr/>
        </p:nvSpPr>
        <p:spPr>
          <a:xfrm>
            <a:off x="4855579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E211B-1505-3D26-C910-F8D912B8CA34}"/>
              </a:ext>
            </a:extLst>
          </p:cNvPr>
          <p:cNvSpPr txBox="1"/>
          <p:nvPr/>
        </p:nvSpPr>
        <p:spPr>
          <a:xfrm>
            <a:off x="8420581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9C086-F469-972E-D4F7-2B4481B8B11C}"/>
              </a:ext>
            </a:extLst>
          </p:cNvPr>
          <p:cNvSpPr txBox="1"/>
          <p:nvPr/>
        </p:nvSpPr>
        <p:spPr>
          <a:xfrm>
            <a:off x="1290577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44361-63A0-FA95-4FAD-A1CA61BF9815}"/>
              </a:ext>
            </a:extLst>
          </p:cNvPr>
          <p:cNvSpPr txBox="1"/>
          <p:nvPr/>
        </p:nvSpPr>
        <p:spPr>
          <a:xfrm>
            <a:off x="4855579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FADE4-E2FC-0D3F-2961-929D47FA2BF6}"/>
              </a:ext>
            </a:extLst>
          </p:cNvPr>
          <p:cNvSpPr txBox="1"/>
          <p:nvPr/>
        </p:nvSpPr>
        <p:spPr>
          <a:xfrm>
            <a:off x="8420581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B3E3BF-29C1-E6AD-4B28-AC15D59C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443" y="386788"/>
            <a:ext cx="1139200" cy="8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191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00F59-8412-3EB3-65FF-75EE940DB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BA0D24-D877-1CD4-D250-8E917D6E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42" y="955696"/>
            <a:ext cx="9563526" cy="56368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BF23A6-156B-3F3C-6C9E-5B0C95AD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8BF1B-A316-4EB8-4D64-B5076F86B9F1}"/>
              </a:ext>
            </a:extLst>
          </p:cNvPr>
          <p:cNvSpPr txBox="1"/>
          <p:nvPr/>
        </p:nvSpPr>
        <p:spPr>
          <a:xfrm>
            <a:off x="2340871" y="371547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B4B8C-8346-259E-1AB3-0230050D7AB1}"/>
              </a:ext>
            </a:extLst>
          </p:cNvPr>
          <p:cNvSpPr txBox="1"/>
          <p:nvPr/>
        </p:nvSpPr>
        <p:spPr>
          <a:xfrm>
            <a:off x="2340870" y="2630612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B5F90-7E08-DDEC-BEE8-CE95228703D6}"/>
              </a:ext>
            </a:extLst>
          </p:cNvPr>
          <p:cNvSpPr txBox="1"/>
          <p:nvPr/>
        </p:nvSpPr>
        <p:spPr>
          <a:xfrm>
            <a:off x="2340869" y="1488406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5267B-AB7A-3639-6A06-9D0C7DB59459}"/>
              </a:ext>
            </a:extLst>
          </p:cNvPr>
          <p:cNvSpPr txBox="1"/>
          <p:nvPr/>
        </p:nvSpPr>
        <p:spPr>
          <a:xfrm>
            <a:off x="7261186" y="39507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6AA55-CB36-62C7-17D6-CDC7708DCBA6}"/>
              </a:ext>
            </a:extLst>
          </p:cNvPr>
          <p:cNvSpPr txBox="1"/>
          <p:nvPr/>
        </p:nvSpPr>
        <p:spPr>
          <a:xfrm>
            <a:off x="7261185" y="27511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67B9B6-214E-6434-7100-57FF502A85E6}"/>
              </a:ext>
            </a:extLst>
          </p:cNvPr>
          <p:cNvSpPr txBox="1"/>
          <p:nvPr/>
        </p:nvSpPr>
        <p:spPr>
          <a:xfrm>
            <a:off x="7261184" y="15515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733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3C289-44E3-E321-E3D4-998F685A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arison of a graph&#10;&#10;AI-generated content may be incorrect.">
            <a:extLst>
              <a:ext uri="{FF2B5EF4-FFF2-40B4-BE49-F238E27FC236}">
                <a16:creationId xmlns:a16="http://schemas.microsoft.com/office/drawing/2014/main" id="{5D283C3B-40E5-5A69-D5A9-873D9449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41" y="955696"/>
            <a:ext cx="9563527" cy="56368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896199F-2540-7C35-AE2B-83367EC9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Extraction of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(III.B IV.B)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E83B0-1230-AF94-2D6B-46D5A9DEE931}"/>
              </a:ext>
            </a:extLst>
          </p:cNvPr>
          <p:cNvSpPr txBox="1"/>
          <p:nvPr/>
        </p:nvSpPr>
        <p:spPr>
          <a:xfrm>
            <a:off x="2370773" y="415338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D9BF9-FF60-2ECD-859C-BF9A11BEA778}"/>
              </a:ext>
            </a:extLst>
          </p:cNvPr>
          <p:cNvSpPr txBox="1"/>
          <p:nvPr/>
        </p:nvSpPr>
        <p:spPr>
          <a:xfrm>
            <a:off x="2370773" y="319856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D6ED8-ED4C-BC1E-9794-40F12DE37DB4}"/>
              </a:ext>
            </a:extLst>
          </p:cNvPr>
          <p:cNvSpPr txBox="1"/>
          <p:nvPr/>
        </p:nvSpPr>
        <p:spPr>
          <a:xfrm>
            <a:off x="2370773" y="2254655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B24A4-B726-0293-6665-9194B2155EE0}"/>
              </a:ext>
            </a:extLst>
          </p:cNvPr>
          <p:cNvSpPr txBox="1"/>
          <p:nvPr/>
        </p:nvSpPr>
        <p:spPr>
          <a:xfrm>
            <a:off x="2370773" y="136340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365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B2BD3-3B03-737B-B537-A709435B4B09}"/>
              </a:ext>
            </a:extLst>
          </p:cNvPr>
          <p:cNvSpPr txBox="1"/>
          <p:nvPr/>
        </p:nvSpPr>
        <p:spPr>
          <a:xfrm>
            <a:off x="7239964" y="4324506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750E7-F5B7-3F28-23EE-4C8A7234DCB3}"/>
              </a:ext>
            </a:extLst>
          </p:cNvPr>
          <p:cNvSpPr txBox="1"/>
          <p:nvPr/>
        </p:nvSpPr>
        <p:spPr>
          <a:xfrm>
            <a:off x="7239964" y="3335615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B5151-0F11-EAB2-5298-C52CCABBB696}"/>
              </a:ext>
            </a:extLst>
          </p:cNvPr>
          <p:cNvSpPr txBox="1"/>
          <p:nvPr/>
        </p:nvSpPr>
        <p:spPr>
          <a:xfrm>
            <a:off x="7239964" y="234672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6B77E5-C7B9-166F-F42E-B12261582794}"/>
              </a:ext>
            </a:extLst>
          </p:cNvPr>
          <p:cNvSpPr txBox="1"/>
          <p:nvPr/>
        </p:nvSpPr>
        <p:spPr>
          <a:xfrm>
            <a:off x="7239964" y="136340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365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151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4CED-60F0-51D0-2AEB-79C2AB91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5111CC-0F2E-A761-5336-5897B95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Simulation sample size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037D5-AEB6-41F3-08AD-69722F9C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66800"/>
            <a:ext cx="8034486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0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3295-E4AE-D5B6-DC6C-F95606B3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D1D383-39FB-8C5C-6661-AB163BF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A6F09-DCA5-3D89-5B5A-66FD41D0E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theoretical data with (1-T) to match experimental/</a:t>
            </a:r>
            <a:r>
              <a:rPr lang="en-US" sz="20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Extend fitting algorithms to NLO and NNLO with same A/B/C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Download book mentioned by Otmar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Find Stefan Kluth PhD thesis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727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A22E2-FBE9-4231-8A82-12CC16123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F80A09-8BCF-81A1-CDF3-610D638240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4D55CBD-DBE0-B43C-3556-70B0ED4A21A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31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157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32499-1CCC-BF30-83F3-E84865161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F30C35-87C0-20E4-AAD0-E48946A9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Extraction of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from Thrust (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III.B IV.B)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a number of graphs&#10;&#10;AI-generated content may be incorrect.">
            <a:extLst>
              <a:ext uri="{FF2B5EF4-FFF2-40B4-BE49-F238E27FC236}">
                <a16:creationId xmlns:a16="http://schemas.microsoft.com/office/drawing/2014/main" id="{E5E8B579-08D6-678A-1884-CFC7E003A8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8" r="51392"/>
          <a:stretch>
            <a:fillRect/>
          </a:stretch>
        </p:blipFill>
        <p:spPr>
          <a:xfrm>
            <a:off x="206476" y="893453"/>
            <a:ext cx="2172817" cy="589509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91CCAD-CCCC-582B-C073-EA871AC7D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23224"/>
              </p:ext>
            </p:extLst>
          </p:nvPr>
        </p:nvGraphicFramePr>
        <p:xfrm>
          <a:off x="2479545" y="1325028"/>
          <a:ext cx="96159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1599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2696699817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181385724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284255098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2283497943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3614613937"/>
                    </a:ext>
                  </a:extLst>
                </a:gridCol>
                <a:gridCol w="961599">
                  <a:extLst>
                    <a:ext uri="{9D8B030D-6E8A-4147-A177-3AD203B41FA5}">
                      <a16:colId xmlns:a16="http://schemas.microsoft.com/office/drawing/2014/main" val="114797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Order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</a:rPr>
                        <a:t>NNLO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Parameter</a:t>
                      </a:r>
                      <a:endParaRPr lang="en-GB" sz="1400" b="1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</a:t>
                      </a:r>
                      <a:r>
                        <a:rPr lang="en-US" sz="1400" b="1" baseline="300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</a:t>
                      </a:r>
                      <a:r>
                        <a:rPr lang="en-US" sz="1400" b="1" baseline="300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χ</a:t>
                      </a:r>
                      <a:r>
                        <a:rPr lang="en-US" sz="1400" b="1" baseline="300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GB" sz="1400" b="1" baseline="3000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α</a:t>
                      </a:r>
                      <a:r>
                        <a:rPr lang="en-US" sz="1400" b="1" baseline="-25000" dirty="0">
                          <a:latin typeface="+mn-lt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91.2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205.011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2.22937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</a:rPr>
                        <a:t>0.112*</a:t>
                      </a:r>
                      <a:endParaRPr lang="en-GB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177.953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0.644233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</a:rPr>
                        <a:t>0.2**</a:t>
                      </a:r>
                      <a:endParaRPr lang="en-GB" sz="1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176.799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1.16234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</a:rPr>
                        <a:t>0.118726</a:t>
                      </a:r>
                      <a:endParaRPr lang="en-GB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160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160.93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1.87189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0.112*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130.615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1.541138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0.2**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126.196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0.619663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0.156075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240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116.595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1.67053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0.112*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105.146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0.482699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0.2**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103.866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0.858898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0.119772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365 GeV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99.0546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1.55352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0.112*</a:t>
                      </a:r>
                      <a:endParaRPr lang="en-GB" sz="140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95.6134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1.04818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0.109606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95.4663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1.71851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0.0710855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1A22CCF-BA39-B313-F47D-2BAFF9F3C6A3}"/>
              </a:ext>
            </a:extLst>
          </p:cNvPr>
          <p:cNvSpPr txBox="1"/>
          <p:nvPr/>
        </p:nvSpPr>
        <p:spPr>
          <a:xfrm>
            <a:off x="2479545" y="955696"/>
            <a:ext cx="4887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cs typeface="Times New Roman" panose="02020603050405020304" pitchFamily="18" charset="0"/>
              </a:rPr>
              <a:t>Fitting over range [0.075 – 0.225] from Dissertori et al.</a:t>
            </a:r>
            <a:endParaRPr lang="en-GB" sz="1400" i="1" dirty="0"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10172F-0E26-3330-BA7D-2254CB963D84}"/>
              </a:ext>
            </a:extLst>
          </p:cNvPr>
          <p:cNvSpPr txBox="1"/>
          <p:nvPr/>
        </p:nvSpPr>
        <p:spPr>
          <a:xfrm>
            <a:off x="2479545" y="3611623"/>
            <a:ext cx="4887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cs typeface="Times New Roman" panose="02020603050405020304" pitchFamily="18" charset="0"/>
              </a:rPr>
              <a:t>* Unsuccessful fit – reached input estimate value</a:t>
            </a:r>
            <a:endParaRPr lang="en-GB" sz="1400" i="1" dirty="0">
              <a:cs typeface="Times New Roman" panose="02020603050405020304" pitchFamily="18" charset="0"/>
            </a:endParaRPr>
          </a:p>
          <a:p>
            <a:r>
              <a:rPr lang="en-US" sz="1400" i="1" dirty="0">
                <a:cs typeface="Times New Roman" panose="02020603050405020304" pitchFamily="18" charset="0"/>
              </a:rPr>
              <a:t>** Unsuccessful fit – reached lower limit value</a:t>
            </a:r>
            <a:endParaRPr lang="en-GB" sz="1400" i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505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6024-23AE-1F23-D48A-407DA9991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361680-F1BA-3B1F-F967-CF854A4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Backgrounds (IV.A)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00B9B-B9D4-3A81-966F-8F39B47B0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962" y="274419"/>
            <a:ext cx="2485210" cy="945294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9736A29-55A6-DD90-EBBB-7BFE3A5E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98" y="1333260"/>
            <a:ext cx="9295261" cy="51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9223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0360-A567-DA81-68EE-20D2BC06E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894E9-2408-AD5C-866C-24D8F4B2D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ISR (III.A) – 100k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0CCC5-F77C-8690-33CA-5F38717C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8" y="1799250"/>
            <a:ext cx="3960672" cy="1428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BFA48-B12B-80C6-6A16-AC0762BB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547" y="1018457"/>
            <a:ext cx="2528997" cy="496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D96D92-4AAE-81A8-95DF-17F0D30C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296" y="2124644"/>
            <a:ext cx="3960672" cy="1428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A881C2-F831-C44C-65AA-0DF5CA018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08" y="3380744"/>
            <a:ext cx="3960672" cy="1428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95872E-1B3B-AC88-052B-4B3FBCA35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296" y="3693435"/>
            <a:ext cx="3960672" cy="14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076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C8840-A37C-0E08-17F3-D2484A7BC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58E2CB9-1C95-65AB-6651-AFC51C40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546" y="1018456"/>
            <a:ext cx="2528997" cy="49627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71CD40-4D9D-8752-2730-3DC744B39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297" y="3688526"/>
            <a:ext cx="3960672" cy="14336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BAD4438-E653-ED42-3FA6-7FADB371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ISR (III.A) – 500k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F7FF2E-644D-F6F1-5AEB-B5934533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8" y="1799250"/>
            <a:ext cx="3960672" cy="1428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4DABB0-52E9-E38C-A5AF-FC1A9256C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297" y="2124644"/>
            <a:ext cx="3960672" cy="14336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80B865-0354-E760-5D1D-DACEEEB17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08" y="3380744"/>
            <a:ext cx="3960672" cy="14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6294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EADE-DE35-0BF5-075E-457E00635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7F3D6E-4416-BF33-24C2-FBB8BA23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ISR (III.A) – 500k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5EBC0-1EE4-46DE-D7D4-32BF471A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935" y="1419159"/>
            <a:ext cx="6008933" cy="5000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5F807-2F7B-FF5D-C9EF-AA25B193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2" y="1906539"/>
            <a:ext cx="4945591" cy="395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9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15664</TotalTime>
  <Words>6460</Words>
  <Application>Microsoft Office PowerPoint</Application>
  <PresentationFormat>Widescreen</PresentationFormat>
  <Paragraphs>1283</Paragraphs>
  <Slides>156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3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 (without neutral particles)</vt:lpstr>
      <vt:lpstr>FCC-ee : ISR studies (with neutral particles)</vt:lpstr>
      <vt:lpstr>FCC-ee : ISR studies</vt:lpstr>
      <vt:lpstr>FCC-ee : ISR studies</vt:lpstr>
      <vt:lpstr>Minutes of meeting</vt:lpstr>
      <vt:lpstr>PowerPoint Presentation</vt:lpstr>
      <vt:lpstr>Extracting αs – overall procedure</vt:lpstr>
      <vt:lpstr>Extracting αs – theoretical model</vt:lpstr>
      <vt:lpstr>Minutes of meeting</vt:lpstr>
      <vt:lpstr>PowerPoint Presentation</vt:lpstr>
      <vt:lpstr>Extracting αs – theoretical model</vt:lpstr>
      <vt:lpstr>Extracting αs – theoretical model</vt:lpstr>
      <vt:lpstr>Minutes of meeting</vt:lpstr>
      <vt:lpstr>PowerPoint Presentation</vt:lpstr>
      <vt:lpstr>FCC-ee : Calibrating Pythia (II.B)</vt:lpstr>
      <vt:lpstr>FCC-ee : Calibrating Pythia (II.B)</vt:lpstr>
      <vt:lpstr>FCC-ee : Calibrating Pythia (II.B)</vt:lpstr>
      <vt:lpstr>FCC-ee : Extraction of αs (III.B IV.B)</vt:lpstr>
      <vt:lpstr>FCC-ee : Simulation sample size</vt:lpstr>
      <vt:lpstr>Minutes of meeting</vt:lpstr>
      <vt:lpstr>PowerPoint Presentation</vt:lpstr>
      <vt:lpstr>FCC-ee : Extraction of αs from Thrust (III.B IV.B)</vt:lpstr>
      <vt:lpstr>FCC-ee : Impact of Backgrounds (IV.A)</vt:lpstr>
      <vt:lpstr>FCC-ee : Impact of ISR (III.A) – 100k events</vt:lpstr>
      <vt:lpstr>FCC-ee : Impact of ISR (III.A) – 500k events</vt:lpstr>
      <vt:lpstr>FCC-ee : Impact of ISR (III.A) – 500k events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2622</cp:revision>
  <dcterms:created xsi:type="dcterms:W3CDTF">2024-11-21T11:19:07Z</dcterms:created>
  <dcterms:modified xsi:type="dcterms:W3CDTF">2025-07-30T16:23:02Z</dcterms:modified>
</cp:coreProperties>
</file>